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5" r:id="rId3"/>
    <p:sldId id="260" r:id="rId4"/>
    <p:sldId id="261" r:id="rId5"/>
    <p:sldId id="274" r:id="rId6"/>
    <p:sldId id="258" r:id="rId7"/>
    <p:sldId id="259" r:id="rId8"/>
    <p:sldId id="262" r:id="rId9"/>
    <p:sldId id="257" r:id="rId10"/>
    <p:sldId id="264" r:id="rId11"/>
    <p:sldId id="267" r:id="rId12"/>
    <p:sldId id="268" r:id="rId13"/>
    <p:sldId id="269" r:id="rId14"/>
    <p:sldId id="270" r:id="rId15"/>
    <p:sldId id="271" r:id="rId16"/>
    <p:sldId id="272" r:id="rId17"/>
    <p:sldId id="263" r:id="rId18"/>
    <p:sldId id="273" r:id="rId19"/>
    <p:sldId id="266" r:id="rId20"/>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71" autoAdjust="0"/>
  </p:normalViewPr>
  <p:slideViewPr>
    <p:cSldViewPr>
      <p:cViewPr varScale="1">
        <p:scale>
          <a:sx n="70" d="100"/>
          <a:sy n="70" d="100"/>
        </p:scale>
        <p:origin x="-510" y="-90"/>
      </p:cViewPr>
      <p:guideLst>
        <p:guide orient="horz" pos="2160"/>
        <p:guide pos="2880"/>
      </p:guideLst>
    </p:cSldViewPr>
  </p:slideViewPr>
  <p:outlineViewPr>
    <p:cViewPr>
      <p:scale>
        <a:sx n="33" d="100"/>
        <a:sy n="33" d="100"/>
      </p:scale>
      <p:origin x="54" y="236400"/>
    </p:cViewPr>
  </p:outlineViewPr>
  <p:notesTextViewPr>
    <p:cViewPr>
      <p:scale>
        <a:sx n="1" d="1"/>
        <a:sy n="1" d="1"/>
      </p:scale>
      <p:origin x="0" y="0"/>
    </p:cViewPr>
  </p:notesTextViewPr>
  <p:sorterViewPr>
    <p:cViewPr>
      <p:scale>
        <a:sx n="100" d="100"/>
        <a:sy n="100" d="100"/>
      </p:scale>
      <p:origin x="0" y="1836"/>
    </p:cViewPr>
  </p:sorterViewPr>
  <p:notesViewPr>
    <p:cSldViewPr>
      <p:cViewPr varScale="1">
        <p:scale>
          <a:sx n="56" d="100"/>
          <a:sy n="56"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424FA8-BEB1-41CD-9049-0B3E8726706B}" type="datetimeFigureOut">
              <a:rPr lang="en-US" smtClean="0"/>
              <a:t>12/17/2012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3047E2-83E0-49B3-BFBF-3509FE6CFED2}" type="slidenum">
              <a:rPr lang="en-US" smtClean="0"/>
              <a:t>‹#›</a:t>
            </a:fld>
            <a:endParaRPr lang="en-US"/>
          </a:p>
        </p:txBody>
      </p:sp>
    </p:spTree>
    <p:extLst>
      <p:ext uri="{BB962C8B-B14F-4D97-AF65-F5344CB8AC3E}">
        <p14:creationId xmlns:p14="http://schemas.microsoft.com/office/powerpoint/2010/main" val="2443041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3047E2-83E0-49B3-BFBF-3509FE6CFED2}" type="slidenum">
              <a:rPr lang="en-US" smtClean="0"/>
              <a:t>9</a:t>
            </a:fld>
            <a:endParaRPr lang="en-US"/>
          </a:p>
        </p:txBody>
      </p:sp>
    </p:spTree>
    <p:extLst>
      <p:ext uri="{BB962C8B-B14F-4D97-AF65-F5344CB8AC3E}">
        <p14:creationId xmlns:p14="http://schemas.microsoft.com/office/powerpoint/2010/main" val="3437804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17" name="Footer Placeholder 16"/>
          <p:cNvSpPr>
            <a:spLocks noGrp="1"/>
          </p:cNvSpPr>
          <p:nvPr>
            <p:ph type="ftr" sz="quarter" idx="11"/>
          </p:nvPr>
        </p:nvSpPr>
        <p:spPr/>
        <p:txBody>
          <a:bodyPr/>
          <a:lstStyle/>
          <a:p>
            <a:endParaRPr lang="es-ES_tradnl" dirty="0"/>
          </a:p>
        </p:txBody>
      </p:sp>
      <p:sp>
        <p:nvSpPr>
          <p:cNvPr id="29" name="Slide Number Placeholder 28"/>
          <p:cNvSpPr>
            <a:spLocks noGrp="1"/>
          </p:cNvSpPr>
          <p:nvPr>
            <p:ph type="sldNum" sz="quarter" idx="12"/>
          </p:nvPr>
        </p:nvSpPr>
        <p:spPr/>
        <p:txBody>
          <a:bodyPr/>
          <a:lstStyle/>
          <a:p>
            <a:fld id="{D9EA212F-6086-451D-B005-5136D406D826}" type="slidenum">
              <a:rPr lang="es-ES_tradnl" smtClean="0"/>
              <a:t>‹#›</a:t>
            </a:fld>
            <a:endParaRPr lang="es-ES_tradnl"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5" name="Footer Placeholder 4"/>
          <p:cNvSpPr>
            <a:spLocks noGrp="1"/>
          </p:cNvSpPr>
          <p:nvPr>
            <p:ph type="ftr" sz="quarter" idx="11"/>
          </p:nvPr>
        </p:nvSpPr>
        <p:spPr/>
        <p:txBody>
          <a:bodyPr/>
          <a:lstStyle/>
          <a:p>
            <a:endParaRPr lang="es-ES_tradnl" dirty="0"/>
          </a:p>
        </p:txBody>
      </p:sp>
      <p:sp>
        <p:nvSpPr>
          <p:cNvPr id="6" name="Slide Number Placeholder 5"/>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5" name="Footer Placeholder 4"/>
          <p:cNvSpPr>
            <a:spLocks noGrp="1"/>
          </p:cNvSpPr>
          <p:nvPr>
            <p:ph type="ftr" sz="quarter" idx="11"/>
          </p:nvPr>
        </p:nvSpPr>
        <p:spPr/>
        <p:txBody>
          <a:bodyPr/>
          <a:lstStyle/>
          <a:p>
            <a:endParaRPr lang="es-ES_tradnl" dirty="0"/>
          </a:p>
        </p:txBody>
      </p:sp>
      <p:sp>
        <p:nvSpPr>
          <p:cNvPr id="6" name="Slide Number Placeholder 5"/>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5" name="Footer Placeholder 4"/>
          <p:cNvSpPr>
            <a:spLocks noGrp="1"/>
          </p:cNvSpPr>
          <p:nvPr>
            <p:ph type="ftr" sz="quarter" idx="11"/>
          </p:nvPr>
        </p:nvSpPr>
        <p:spPr/>
        <p:txBody>
          <a:bodyPr/>
          <a:lstStyle/>
          <a:p>
            <a:endParaRPr lang="es-ES_tradnl" dirty="0"/>
          </a:p>
        </p:txBody>
      </p:sp>
      <p:sp>
        <p:nvSpPr>
          <p:cNvPr id="6" name="Slide Number Placeholder 5"/>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5" name="Footer Placeholder 4"/>
          <p:cNvSpPr>
            <a:spLocks noGrp="1"/>
          </p:cNvSpPr>
          <p:nvPr>
            <p:ph type="ftr" sz="quarter" idx="11"/>
          </p:nvPr>
        </p:nvSpPr>
        <p:spPr/>
        <p:txBody>
          <a:bodyPr/>
          <a:lstStyle/>
          <a:p>
            <a:endParaRPr lang="es-ES_tradnl" dirty="0"/>
          </a:p>
        </p:txBody>
      </p:sp>
      <p:sp>
        <p:nvSpPr>
          <p:cNvPr id="6" name="Slide Number Placeholder 5"/>
          <p:cNvSpPr>
            <a:spLocks noGrp="1"/>
          </p:cNvSpPr>
          <p:nvPr>
            <p:ph type="sldNum" sz="quarter" idx="12"/>
          </p:nvPr>
        </p:nvSpPr>
        <p:spPr>
          <a:xfrm>
            <a:off x="7924800" y="6416675"/>
            <a:ext cx="762000" cy="365125"/>
          </a:xfrm>
        </p:spPr>
        <p:txBody>
          <a:bodyPr/>
          <a:lstStyle/>
          <a:p>
            <a:fld id="{D9EA212F-6086-451D-B005-5136D406D826}" type="slidenum">
              <a:rPr lang="es-ES_tradnl" smtClean="0"/>
              <a:t>‹#›</a:t>
            </a:fld>
            <a:endParaRPr lang="es-ES_tradnl"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6" name="Footer Placeholder 5"/>
          <p:cNvSpPr>
            <a:spLocks noGrp="1"/>
          </p:cNvSpPr>
          <p:nvPr>
            <p:ph type="ftr" sz="quarter" idx="11"/>
          </p:nvPr>
        </p:nvSpPr>
        <p:spPr/>
        <p:txBody>
          <a:bodyPr/>
          <a:lstStyle/>
          <a:p>
            <a:endParaRPr lang="es-ES_tradnl" dirty="0"/>
          </a:p>
        </p:txBody>
      </p:sp>
      <p:sp>
        <p:nvSpPr>
          <p:cNvPr id="7" name="Slide Number Placeholder 6"/>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8" name="Footer Placeholder 7"/>
          <p:cNvSpPr>
            <a:spLocks noGrp="1"/>
          </p:cNvSpPr>
          <p:nvPr>
            <p:ph type="ftr" sz="quarter" idx="11"/>
          </p:nvPr>
        </p:nvSpPr>
        <p:spPr/>
        <p:txBody>
          <a:bodyPr/>
          <a:lstStyle/>
          <a:p>
            <a:endParaRPr lang="es-ES_tradnl" dirty="0"/>
          </a:p>
        </p:txBody>
      </p:sp>
      <p:sp>
        <p:nvSpPr>
          <p:cNvPr id="9" name="Slide Number Placeholder 8"/>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4" name="Footer Placeholder 3"/>
          <p:cNvSpPr>
            <a:spLocks noGrp="1"/>
          </p:cNvSpPr>
          <p:nvPr>
            <p:ph type="ftr" sz="quarter" idx="11"/>
          </p:nvPr>
        </p:nvSpPr>
        <p:spPr/>
        <p:txBody>
          <a:bodyPr/>
          <a:lstStyle/>
          <a:p>
            <a:endParaRPr lang="es-ES_tradnl" dirty="0"/>
          </a:p>
        </p:txBody>
      </p:sp>
      <p:sp>
        <p:nvSpPr>
          <p:cNvPr id="5" name="Slide Number Placeholder 4"/>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3" name="Footer Placeholder 2"/>
          <p:cNvSpPr>
            <a:spLocks noGrp="1"/>
          </p:cNvSpPr>
          <p:nvPr>
            <p:ph type="ftr" sz="quarter" idx="11"/>
          </p:nvPr>
        </p:nvSpPr>
        <p:spPr/>
        <p:txBody>
          <a:bodyPr/>
          <a:lstStyle/>
          <a:p>
            <a:endParaRPr lang="es-ES_tradnl" dirty="0"/>
          </a:p>
        </p:txBody>
      </p:sp>
      <p:sp>
        <p:nvSpPr>
          <p:cNvPr id="4" name="Slide Number Placeholder 3"/>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6" name="Footer Placeholder 5"/>
          <p:cNvSpPr>
            <a:spLocks noGrp="1"/>
          </p:cNvSpPr>
          <p:nvPr>
            <p:ph type="ftr" sz="quarter" idx="11"/>
          </p:nvPr>
        </p:nvSpPr>
        <p:spPr/>
        <p:txBody>
          <a:bodyPr/>
          <a:lstStyle/>
          <a:p>
            <a:endParaRPr lang="es-ES_tradnl" dirty="0"/>
          </a:p>
        </p:txBody>
      </p:sp>
      <p:sp>
        <p:nvSpPr>
          <p:cNvPr id="7" name="Slide Number Placeholder 6"/>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265F060-6A1A-4A1A-A4C5-7EC4C83A9863}" type="datetimeFigureOut">
              <a:rPr lang="es-ES_tradnl" smtClean="0"/>
              <a:t>17/12/2012</a:t>
            </a:fld>
            <a:endParaRPr lang="es-ES_tradnl" dirty="0"/>
          </a:p>
        </p:txBody>
      </p:sp>
      <p:sp>
        <p:nvSpPr>
          <p:cNvPr id="6" name="Footer Placeholder 5"/>
          <p:cNvSpPr>
            <a:spLocks noGrp="1"/>
          </p:cNvSpPr>
          <p:nvPr>
            <p:ph type="ftr" sz="quarter" idx="11"/>
          </p:nvPr>
        </p:nvSpPr>
        <p:spPr/>
        <p:txBody>
          <a:bodyPr/>
          <a:lstStyle/>
          <a:p>
            <a:endParaRPr lang="es-ES_tradnl" dirty="0"/>
          </a:p>
        </p:txBody>
      </p:sp>
      <p:sp>
        <p:nvSpPr>
          <p:cNvPr id="7" name="Slide Number Placeholder 6"/>
          <p:cNvSpPr>
            <a:spLocks noGrp="1"/>
          </p:cNvSpPr>
          <p:nvPr>
            <p:ph type="sldNum" sz="quarter" idx="12"/>
          </p:nvPr>
        </p:nvSpPr>
        <p:spPr/>
        <p:txBody>
          <a:bodyPr/>
          <a:lstStyle/>
          <a:p>
            <a:fld id="{D9EA212F-6086-451D-B005-5136D406D826}" type="slidenum">
              <a:rPr lang="es-ES_tradnl" smtClean="0"/>
              <a:t>‹#›</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265F060-6A1A-4A1A-A4C5-7EC4C83A9863}" type="datetimeFigureOut">
              <a:rPr lang="es-ES_tradnl" smtClean="0"/>
              <a:t>17/12/2012</a:t>
            </a:fld>
            <a:endParaRPr lang="es-ES_tradnl"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_tradnl"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9EA212F-6086-451D-B005-5136D406D826}" type="slidenum">
              <a:rPr lang="es-ES_tradnl" smtClean="0"/>
              <a:t>‹#›</a:t>
            </a:fld>
            <a:endParaRPr lang="es-ES_tradnl"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ncientresource.com/lots/islamic.html" TargetMode="External"/><Relationship Id="rId7" Type="http://schemas.openxmlformats.org/officeDocument/2006/relationships/hyperlink" Target="http://www.xtimeline.com/evt/view.aspx?id=402095" TargetMode="External"/><Relationship Id="rId2" Type="http://schemas.openxmlformats.org/officeDocument/2006/relationships/hyperlink" Target="http://archaeology.about.com/od/islamicarchaeology/tp/Islamic-Cities.html" TargetMode="External"/><Relationship Id="rId1" Type="http://schemas.openxmlformats.org/officeDocument/2006/relationships/slideLayout" Target="../slideLayouts/slideLayout2.xml"/><Relationship Id="rId6" Type="http://schemas.openxmlformats.org/officeDocument/2006/relationships/hyperlink" Target="https://www.apsanet.org/~polcomm/news/2003/terrorism/papers/Nacos.pdf" TargetMode="External"/><Relationship Id="rId5" Type="http://schemas.openxmlformats.org/officeDocument/2006/relationships/hyperlink" Target="http://smshistorysunni.blogspot.com/p/geographical-influence.html" TargetMode="External"/><Relationship Id="rId4" Type="http://schemas.openxmlformats.org/officeDocument/2006/relationships/hyperlink" Target="http://ottomans-safavids-mughals.wikispaces.com/Hom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1"/>
            <a:ext cx="7772400" cy="838199"/>
          </a:xfrm>
        </p:spPr>
        <p:txBody>
          <a:bodyPr/>
          <a:lstStyle/>
          <a:p>
            <a:r>
              <a:rPr lang="en-US" dirty="0" smtClean="0"/>
              <a:t>Islam Group Project</a:t>
            </a:r>
            <a:endParaRPr lang="es-ES_tradnl" dirty="0"/>
          </a:p>
        </p:txBody>
      </p:sp>
      <p:sp>
        <p:nvSpPr>
          <p:cNvPr id="3" name="Subtitle 2"/>
          <p:cNvSpPr>
            <a:spLocks noGrp="1"/>
          </p:cNvSpPr>
          <p:nvPr>
            <p:ph type="subTitle" idx="1"/>
          </p:nvPr>
        </p:nvSpPr>
        <p:spPr>
          <a:xfrm>
            <a:off x="1371600" y="1905000"/>
            <a:ext cx="6400800" cy="1752600"/>
          </a:xfrm>
        </p:spPr>
        <p:txBody>
          <a:bodyPr/>
          <a:lstStyle/>
          <a:p>
            <a:r>
              <a:rPr lang="en-US" dirty="0" smtClean="0"/>
              <a:t>By: Alyssa Thompson, Diana Brown, and Pablo Garcia</a:t>
            </a:r>
            <a:endParaRPr lang="es-ES_trad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9831"/>
            <a:ext cx="4343400" cy="3581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269831"/>
            <a:ext cx="4800600" cy="3615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2826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effectLst/>
                <a:latin typeface="Calibri"/>
              </a:rPr>
              <a:t>Comparisons of Monotheistic Religions</a:t>
            </a:r>
            <a:endParaRPr lang="en-US" dirty="0"/>
          </a:p>
        </p:txBody>
      </p:sp>
      <p:sp>
        <p:nvSpPr>
          <p:cNvPr id="3" name="Content Placeholder 2"/>
          <p:cNvSpPr>
            <a:spLocks noGrp="1"/>
          </p:cNvSpPr>
          <p:nvPr>
            <p:ph idx="1"/>
          </p:nvPr>
        </p:nvSpPr>
        <p:spPr/>
        <p:txBody>
          <a:bodyPr>
            <a:normAutofit/>
          </a:bodyPr>
          <a:lstStyle/>
          <a:p>
            <a:r>
              <a:rPr lang="en-US" sz="2000" dirty="0" smtClean="0"/>
              <a:t>All faiths have some similarities , but Islam distinguishes itself from all others with its pure monotheistic values. Muslims practice monotheism the way it should be. Muslim practice  pure, unadulterated worship of one, sole creator.</a:t>
            </a:r>
            <a:endParaRPr lang="en-US" sz="2000" dirty="0"/>
          </a:p>
        </p:txBody>
      </p:sp>
    </p:spTree>
    <p:extLst>
      <p:ext uri="{BB962C8B-B14F-4D97-AF65-F5344CB8AC3E}">
        <p14:creationId xmlns:p14="http://schemas.microsoft.com/office/powerpoint/2010/main" val="2214312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Ottoman Empire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The Ottoman Empire, which formed in the early 14th century, was the first of the three Great Islamic Empires. The Ottoman Empire reached its peak by 1600, after which time it fell into a gradual decline, as a result of both internal </a:t>
            </a:r>
            <a:r>
              <a:rPr lang="en-US" dirty="0" smtClean="0"/>
              <a:t>disorganization </a:t>
            </a:r>
            <a:r>
              <a:rPr lang="en-US" dirty="0"/>
              <a:t>and pressure from its external foes in Europe and Asia. Nevertheless, the Ottoman Empire survived through the First World War, and it was disbanded only in 1918. Out of the core of the Empire, in Asia Minor, came the present-day country of Turkey. </a:t>
            </a:r>
          </a:p>
          <a:p>
            <a:endParaRPr lang="en-US" dirty="0"/>
          </a:p>
          <a:p>
            <a:endParaRPr lang="en-US" dirty="0"/>
          </a:p>
        </p:txBody>
      </p:sp>
    </p:spTree>
    <p:extLst>
      <p:ext uri="{BB962C8B-B14F-4D97-AF65-F5344CB8AC3E}">
        <p14:creationId xmlns:p14="http://schemas.microsoft.com/office/powerpoint/2010/main" val="2924028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Safavid</a:t>
            </a:r>
            <a:r>
              <a:rPr lang="en-US" dirty="0" smtClean="0"/>
              <a:t> Empire</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a:t>
            </a:r>
            <a:r>
              <a:rPr lang="en-US" dirty="0" err="1"/>
              <a:t>Safavid</a:t>
            </a:r>
            <a:r>
              <a:rPr lang="en-US" dirty="0"/>
              <a:t> Empire, which was founded as a political dynasty in 1501, was the second Great Islamic Empire to form. It originated as a religious sect, and it acquired the military and political traits of an empire only after 1501. The </a:t>
            </a:r>
            <a:r>
              <a:rPr lang="en-US" dirty="0" err="1"/>
              <a:t>Safavid</a:t>
            </a:r>
            <a:r>
              <a:rPr lang="en-US" dirty="0"/>
              <a:t> Empire also differed from the Ottoman and Mughal Empires because it was an officially Shi'ite empire, and religious differences led to much antagonism between the Safavids and its Sunni </a:t>
            </a:r>
            <a:r>
              <a:rPr lang="en-US" dirty="0" err="1"/>
              <a:t>neighbours</a:t>
            </a:r>
            <a:r>
              <a:rPr lang="en-US" dirty="0"/>
              <a:t>. The </a:t>
            </a:r>
            <a:r>
              <a:rPr lang="en-US" dirty="0" err="1"/>
              <a:t>Safavid</a:t>
            </a:r>
            <a:r>
              <a:rPr lang="en-US" dirty="0"/>
              <a:t> Empire was the shortest-lived of the three, forming in 1501 and suffering its final collapse at the hands of the invading Afghans in 1722. It forever influenced Persian nationalism, however, and out of the remnants of the </a:t>
            </a:r>
            <a:r>
              <a:rPr lang="en-US" dirty="0" err="1"/>
              <a:t>Safavid</a:t>
            </a:r>
            <a:r>
              <a:rPr lang="en-US" dirty="0"/>
              <a:t> Empire grew the present-day country of Iran. </a:t>
            </a:r>
          </a:p>
          <a:p>
            <a:endParaRPr lang="en-US" dirty="0"/>
          </a:p>
        </p:txBody>
      </p:sp>
    </p:spTree>
    <p:extLst>
      <p:ext uri="{BB962C8B-B14F-4D97-AF65-F5344CB8AC3E}">
        <p14:creationId xmlns:p14="http://schemas.microsoft.com/office/powerpoint/2010/main" val="3540660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Mughal Empire</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Mughal Empire in India, which formed in 1526, was the third Great Islamic Empire to form, and it struggled for several years after that to consolidate its territory. It benefited from a succession of strong rulers throughout the 16th and 17th centuries, many of whom were able to ensure the Empire's survival by appeasing the majority Hindu population of the Indian subcontinent. Like the Ottoman and </a:t>
            </a:r>
            <a:r>
              <a:rPr lang="en-US" dirty="0" err="1"/>
              <a:t>Safavid</a:t>
            </a:r>
            <a:r>
              <a:rPr lang="en-US" dirty="0"/>
              <a:t> Empires, however, the Mughal Empire's power eventually declined, and it was absorbed by the expansion of the British Empire in India in the mid-19th century. </a:t>
            </a:r>
          </a:p>
          <a:p>
            <a:endParaRPr lang="en-US" dirty="0"/>
          </a:p>
        </p:txBody>
      </p:sp>
    </p:spTree>
    <p:extLst>
      <p:ext uri="{BB962C8B-B14F-4D97-AF65-F5344CB8AC3E}">
        <p14:creationId xmlns:p14="http://schemas.microsoft.com/office/powerpoint/2010/main" val="1629966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of Empires</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828800"/>
            <a:ext cx="8004742" cy="4188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5996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Sunni and </a:t>
            </a:r>
            <a:r>
              <a:rPr lang="en-US" dirty="0"/>
              <a:t>S</a:t>
            </a:r>
            <a:r>
              <a:rPr lang="en-US" dirty="0" smtClean="0"/>
              <a:t>hia </a:t>
            </a:r>
            <a:endParaRPr lang="en-US" dirty="0"/>
          </a:p>
        </p:txBody>
      </p:sp>
      <p:sp>
        <p:nvSpPr>
          <p:cNvPr id="3" name="Content Placeholder 2"/>
          <p:cNvSpPr>
            <a:spLocks noGrp="1"/>
          </p:cNvSpPr>
          <p:nvPr>
            <p:ph idx="1"/>
          </p:nvPr>
        </p:nvSpPr>
        <p:spPr/>
        <p:txBody>
          <a:bodyPr/>
          <a:lstStyle/>
          <a:p>
            <a:r>
              <a:rPr lang="en-US" dirty="0"/>
              <a:t>The Shia were Muslims who thought only members of Muhammad's family could become caliphs. The Sunni thought the caliphs could be anyone could become a caliph as long as they were good Muslims and strong leaders. It caused a conflict in the mid-600's, between the Safavids and Ottomans. Both groups thought they were right. Today most Muslims belong to the Sunni branch of Islam.</a:t>
            </a:r>
          </a:p>
          <a:p>
            <a:endParaRPr lang="en-US" dirty="0"/>
          </a:p>
        </p:txBody>
      </p:sp>
    </p:spTree>
    <p:extLst>
      <p:ext uri="{BB962C8B-B14F-4D97-AF65-F5344CB8AC3E}">
        <p14:creationId xmlns:p14="http://schemas.microsoft.com/office/powerpoint/2010/main" val="1075469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of Sunni and Shia</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8382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4153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effectLst/>
                <a:latin typeface="Calibri"/>
              </a:rPr>
              <a:t>Role of Woman in Islam</a:t>
            </a:r>
            <a:endParaRPr lang="en-US" dirty="0"/>
          </a:p>
        </p:txBody>
      </p:sp>
      <p:sp>
        <p:nvSpPr>
          <p:cNvPr id="3" name="Content Placeholder 2"/>
          <p:cNvSpPr>
            <a:spLocks noGrp="1"/>
          </p:cNvSpPr>
          <p:nvPr>
            <p:ph idx="1"/>
          </p:nvPr>
        </p:nvSpPr>
        <p:spPr/>
        <p:txBody>
          <a:bodyPr>
            <a:normAutofit/>
          </a:bodyPr>
          <a:lstStyle/>
          <a:p>
            <a:r>
              <a:rPr lang="en-US" sz="2000" dirty="0" smtClean="0"/>
              <a:t>When talking about Islam women most people think it’s a negative topic.</a:t>
            </a:r>
          </a:p>
          <a:p>
            <a:r>
              <a:rPr lang="en-US" sz="2000" dirty="0" smtClean="0"/>
              <a:t>Most women in Islam countries don’t have little to any rights.</a:t>
            </a:r>
            <a:endParaRPr lang="en-US" sz="2000" dirty="0"/>
          </a:p>
          <a:p>
            <a:r>
              <a:rPr lang="en-US" sz="2000" dirty="0" smtClean="0"/>
              <a:t>The role of Muslim women is under the strict rules of there husbands.</a:t>
            </a:r>
          </a:p>
          <a:p>
            <a:r>
              <a:rPr lang="en-US" sz="2000" dirty="0" smtClean="0"/>
              <a:t>Another role they have is taking care of children and cooking.</a:t>
            </a:r>
          </a:p>
          <a:p>
            <a:r>
              <a:rPr lang="en-US" sz="2000" dirty="0" smtClean="0"/>
              <a:t>Islam also permits women to pilgrimage to exercise vote engage in politics and run their own business.  </a:t>
            </a:r>
          </a:p>
          <a:p>
            <a:endParaRPr lang="en-US" dirty="0"/>
          </a:p>
        </p:txBody>
      </p:sp>
    </p:spTree>
    <p:extLst>
      <p:ext uri="{BB962C8B-B14F-4D97-AF65-F5344CB8AC3E}">
        <p14:creationId xmlns:p14="http://schemas.microsoft.com/office/powerpoint/2010/main" val="2864356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6324600"/>
          </a:xfrm>
        </p:spPr>
        <p:txBody>
          <a:bodyPr>
            <a:noAutofit/>
          </a:bodyPr>
          <a:lstStyle/>
          <a:p>
            <a:r>
              <a:rPr lang="en-US" sz="1450" dirty="0" smtClean="0"/>
              <a:t>Complaints about negative mass-mediated stereotypes were not peculiar to Muslims in</a:t>
            </a:r>
          </a:p>
          <a:p>
            <a:r>
              <a:rPr lang="en-US" sz="1450" dirty="0" smtClean="0"/>
              <a:t>New York City before and after September 11, 2001 but shared by Muslims across the United</a:t>
            </a:r>
          </a:p>
          <a:p>
            <a:r>
              <a:rPr lang="en-US" sz="1450" dirty="0" smtClean="0"/>
              <a:t>States. According to the "American Muslim Poll" that questioned Muslims in the United States in</a:t>
            </a:r>
          </a:p>
          <a:p>
            <a:r>
              <a:rPr lang="en-US" sz="1450" dirty="0" smtClean="0"/>
              <a:t>October and November 2001, more than two in three (68%) respondents said that the news</a:t>
            </a:r>
          </a:p>
          <a:p>
            <a:r>
              <a:rPr lang="en-US" sz="1450" dirty="0" smtClean="0"/>
              <a:t>media were not fair in their portrayal of Muslims and Islam (Better than three of four , 77%,</a:t>
            </a:r>
          </a:p>
          <a:p>
            <a:r>
              <a:rPr lang="en-US" sz="1450" dirty="0" smtClean="0"/>
              <a:t>thought that Hollywood was not fair in this respect). Some 80 years ago, before the advent of radio and television, Walter Lippmann observed that</a:t>
            </a:r>
          </a:p>
          <a:p>
            <a:r>
              <a:rPr lang="en-US" sz="1450" dirty="0" smtClean="0"/>
              <a:t>what people knew about the world around them was mostly the result of second-hand knowledge</a:t>
            </a:r>
          </a:p>
          <a:p>
            <a:r>
              <a:rPr lang="en-US" sz="1450" dirty="0" smtClean="0"/>
              <a:t>received through the press. If anything has changed, Americans in the late 20th and early 21st</a:t>
            </a:r>
          </a:p>
          <a:p>
            <a:r>
              <a:rPr lang="en-US" sz="1450" dirty="0" smtClean="0"/>
              <a:t>century have been less involved in community life than earlier generations (Putnam 2000) and</a:t>
            </a:r>
          </a:p>
          <a:p>
            <a:r>
              <a:rPr lang="en-US" sz="1450" dirty="0" smtClean="0"/>
              <a:t>are therefore more susceptible to the news media's influence on "the pictures in our head" about</a:t>
            </a:r>
          </a:p>
          <a:p>
            <a:r>
              <a:rPr lang="en-US" sz="1450" dirty="0" smtClean="0"/>
              <a:t>events, developments, and people in their own communities. Moreover, people's perceptions</a:t>
            </a:r>
          </a:p>
          <a:p>
            <a:r>
              <a:rPr lang="en-US" sz="1450" dirty="0" smtClean="0"/>
              <a:t>about fellow-Americans around the country and people around the world are equally, and</a:t>
            </a:r>
          </a:p>
          <a:p>
            <a:r>
              <a:rPr lang="en-US" sz="1450" dirty="0" smtClean="0"/>
              <a:t>perhaps even more so, affected by information provided by the mass media.</a:t>
            </a:r>
            <a:endParaRPr lang="en-US" sz="1450" dirty="0"/>
          </a:p>
        </p:txBody>
      </p:sp>
      <p:sp>
        <p:nvSpPr>
          <p:cNvPr id="4" name="TextBox 3"/>
          <p:cNvSpPr txBox="1"/>
          <p:nvPr/>
        </p:nvSpPr>
        <p:spPr>
          <a:xfrm>
            <a:off x="533400" y="152400"/>
            <a:ext cx="8763000" cy="923330"/>
          </a:xfrm>
          <a:prstGeom prst="rect">
            <a:avLst/>
          </a:prstGeom>
          <a:noFill/>
        </p:spPr>
        <p:txBody>
          <a:bodyPr wrap="square" rtlCol="0">
            <a:spAutoFit/>
          </a:bodyPr>
          <a:lstStyle/>
          <a:p>
            <a:r>
              <a:rPr lang="en-US" sz="5400" dirty="0" smtClean="0">
                <a:solidFill>
                  <a:schemeClr val="accent1"/>
                </a:solidFill>
              </a:rPr>
              <a:t>Islam today  </a:t>
            </a:r>
            <a:endParaRPr lang="en-US" sz="5400" dirty="0">
              <a:solidFill>
                <a:schemeClr val="accent1"/>
              </a:solidFill>
            </a:endParaRPr>
          </a:p>
        </p:txBody>
      </p:sp>
    </p:spTree>
    <p:extLst>
      <p:ext uri="{BB962C8B-B14F-4D97-AF65-F5344CB8AC3E}">
        <p14:creationId xmlns:p14="http://schemas.microsoft.com/office/powerpoint/2010/main" val="1739512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a:t>
            </a:r>
            <a:endParaRPr lang="en-US" dirty="0"/>
          </a:p>
        </p:txBody>
      </p:sp>
      <p:sp>
        <p:nvSpPr>
          <p:cNvPr id="3" name="Content Placeholder 2"/>
          <p:cNvSpPr>
            <a:spLocks noGrp="1"/>
          </p:cNvSpPr>
          <p:nvPr>
            <p:ph idx="1"/>
          </p:nvPr>
        </p:nvSpPr>
        <p:spPr/>
        <p:txBody>
          <a:bodyPr>
            <a:normAutofit fontScale="92500" lnSpcReduction="20000"/>
          </a:bodyPr>
          <a:lstStyle/>
          <a:p>
            <a:r>
              <a:rPr lang="en-US" dirty="0">
                <a:hlinkClick r:id="rId2"/>
              </a:rPr>
              <a:t>http://</a:t>
            </a:r>
            <a:r>
              <a:rPr lang="en-US" dirty="0" smtClean="0">
                <a:hlinkClick r:id="rId2"/>
              </a:rPr>
              <a:t>archaeology.about.com/od/islamicarchaeology/tp/Islamic-Cities.html</a:t>
            </a:r>
            <a:endParaRPr lang="en-US" dirty="0"/>
          </a:p>
          <a:p>
            <a:r>
              <a:rPr lang="en-US" dirty="0">
                <a:hlinkClick r:id="rId3"/>
              </a:rPr>
              <a:t>http://</a:t>
            </a:r>
            <a:r>
              <a:rPr lang="en-US" dirty="0" smtClean="0">
                <a:hlinkClick r:id="rId3"/>
              </a:rPr>
              <a:t>www.ancientresource.com/lots/islamic.html</a:t>
            </a:r>
            <a:endParaRPr lang="en-US" dirty="0" smtClean="0"/>
          </a:p>
          <a:p>
            <a:r>
              <a:rPr lang="en-US" dirty="0">
                <a:hlinkClick r:id="rId4"/>
              </a:rPr>
              <a:t>http://</a:t>
            </a:r>
            <a:r>
              <a:rPr lang="en-US" dirty="0" smtClean="0">
                <a:hlinkClick r:id="rId4"/>
              </a:rPr>
              <a:t>ottomans-safavids-mughals.wikispaces.com/Home</a:t>
            </a:r>
            <a:endParaRPr lang="en-US" dirty="0"/>
          </a:p>
          <a:p>
            <a:r>
              <a:rPr lang="en-US" dirty="0">
                <a:hlinkClick r:id="rId5"/>
              </a:rPr>
              <a:t>http://</a:t>
            </a:r>
            <a:r>
              <a:rPr lang="en-US" dirty="0" smtClean="0">
                <a:hlinkClick r:id="rId5"/>
              </a:rPr>
              <a:t>smshistorysunni.blogspot.com/p/geographical-influence.html</a:t>
            </a:r>
            <a:endParaRPr lang="en-US" dirty="0" smtClean="0"/>
          </a:p>
          <a:p>
            <a:r>
              <a:rPr lang="en-US" dirty="0">
                <a:hlinkClick r:id="rId6"/>
              </a:rPr>
              <a:t>https://www.apsanet.org/~</a:t>
            </a:r>
            <a:r>
              <a:rPr lang="en-US" dirty="0" smtClean="0">
                <a:hlinkClick r:id="rId6"/>
              </a:rPr>
              <a:t>polcomm/news/2003/terrorism/papers/Nacos.pdf</a:t>
            </a:r>
            <a:endParaRPr lang="en-US" dirty="0" smtClean="0"/>
          </a:p>
          <a:p>
            <a:r>
              <a:rPr lang="en-US" dirty="0">
                <a:hlinkClick r:id="rId7"/>
              </a:rPr>
              <a:t>http://</a:t>
            </a:r>
            <a:r>
              <a:rPr lang="en-US" dirty="0" smtClean="0">
                <a:hlinkClick r:id="rId7"/>
              </a:rPr>
              <a:t>www.xtimeline.com/evt/view.aspx?id=402095</a:t>
            </a:r>
            <a:endParaRPr lang="en-US" dirty="0" smtClean="0"/>
          </a:p>
          <a:p>
            <a:pPr marL="137160" indent="0">
              <a:buNone/>
            </a:pPr>
            <a:endParaRPr lang="en-US" dirty="0" smtClean="0"/>
          </a:p>
        </p:txBody>
      </p:sp>
    </p:spTree>
    <p:extLst>
      <p:ext uri="{BB962C8B-B14F-4D97-AF65-F5344CB8AC3E}">
        <p14:creationId xmlns:p14="http://schemas.microsoft.com/office/powerpoint/2010/main" val="824682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a:t>
            </a:r>
            <a:endParaRPr lang="en-US" dirty="0"/>
          </a:p>
        </p:txBody>
      </p:sp>
      <p:sp>
        <p:nvSpPr>
          <p:cNvPr id="3" name="Content Placeholder 2"/>
          <p:cNvSpPr>
            <a:spLocks noGrp="1"/>
          </p:cNvSpPr>
          <p:nvPr>
            <p:ph idx="1"/>
          </p:nvPr>
        </p:nvSpPr>
        <p:spPr/>
        <p:txBody>
          <a:bodyPr/>
          <a:lstStyle/>
          <a:p>
            <a:r>
              <a:rPr lang="en-US" dirty="0"/>
              <a:t>The Arabian peninsula, or Arabia, is mostly a hot and dry desert land. There is a lack of water and the heat makes it even more difficult for people. People call the Arabian peninsula a crossroads locations because it is located in the southwest corner of Asia. It lies near the intersection of Africa, Asia, and Europe.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125" y="4724401"/>
            <a:ext cx="23844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8550" y="3789218"/>
            <a:ext cx="169545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382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Muhammad’s timeline </a:t>
            </a:r>
            <a:endParaRPr lang="en-US" dirty="0"/>
          </a:p>
        </p:txBody>
      </p:sp>
      <p:sp>
        <p:nvSpPr>
          <p:cNvPr id="3" name="Content Placeholder 2"/>
          <p:cNvSpPr>
            <a:spLocks noGrp="1"/>
          </p:cNvSpPr>
          <p:nvPr>
            <p:ph idx="1"/>
          </p:nvPr>
        </p:nvSpPr>
        <p:spPr/>
        <p:txBody>
          <a:bodyPr>
            <a:normAutofit fontScale="62500" lnSpcReduction="20000"/>
          </a:bodyPr>
          <a:lstStyle/>
          <a:p>
            <a:pPr marL="68580" indent="0">
              <a:buNone/>
            </a:pPr>
            <a:r>
              <a:rPr lang="en-US" dirty="0"/>
              <a:t>570-Muhamma was born in 570 in Mecca. He was the only son of Allah, Allah died before Muhammad’s birth. Muhammad was raised by his mom, he grew up I’m the hill county, learning their pure Arabic.</a:t>
            </a:r>
          </a:p>
          <a:p>
            <a:pPr marL="68580" indent="0">
              <a:buNone/>
            </a:pPr>
            <a:r>
              <a:rPr lang="en-US" dirty="0"/>
              <a:t>575-when Muhammad was five or six his mom and him went  on a journey to Yathrib which was were his dad was buried, so they went to go visit him. When they were returning Amina got ill and died. Amina was buried in a village of Abwa. </a:t>
            </a:r>
          </a:p>
          <a:p>
            <a:pPr marL="68580" indent="0">
              <a:buNone/>
            </a:pPr>
            <a:r>
              <a:rPr lang="en-US" dirty="0"/>
              <a:t>578-in 578 Muhammad </a:t>
            </a:r>
            <a:r>
              <a:rPr lang="en-US" dirty="0" smtClean="0"/>
              <a:t>grandfather </a:t>
            </a:r>
            <a:r>
              <a:rPr lang="en-US" dirty="0"/>
              <a:t>died and Muhammad was being taking care of by a paternal uncle.</a:t>
            </a:r>
          </a:p>
          <a:p>
            <a:pPr marL="68580" indent="0">
              <a:buNone/>
            </a:pPr>
            <a:r>
              <a:rPr lang="en-US" dirty="0"/>
              <a:t>594-In his early twenties, Muhammad entered the service of a wealthy Meccan merchant, a widow named Khadija bint Khawalayd. The two were distant cousins. Muhammad carried her goods to the north and returned with a profit.</a:t>
            </a:r>
          </a:p>
          <a:p>
            <a:pPr marL="68580" indent="0">
              <a:buNone/>
            </a:pPr>
            <a:r>
              <a:rPr lang="en-US" dirty="0"/>
              <a:t>595-609-muhammad  and  khadija got </a:t>
            </a:r>
            <a:r>
              <a:rPr lang="en-US" dirty="0" smtClean="0"/>
              <a:t>married. Muhammad was 25 and Khadija was 40.</a:t>
            </a:r>
            <a:r>
              <a:rPr lang="en-US" dirty="0"/>
              <a:t> Muhammad continued to manage Khadija's business affairs, and their next years were pleasant and prosperous</a:t>
            </a:r>
            <a:r>
              <a:rPr lang="en-US" dirty="0" smtClean="0"/>
              <a:t>.</a:t>
            </a:r>
          </a:p>
          <a:p>
            <a:pPr marL="68580" indent="0">
              <a:buNone/>
            </a:pPr>
            <a:r>
              <a:rPr lang="en-US" dirty="0" smtClean="0"/>
              <a:t>610-</a:t>
            </a:r>
            <a:r>
              <a:rPr lang="en-US" dirty="0"/>
              <a:t>Mecca's new materialism and its traditional idolatry disturbed Muhammad. He began making long retreats to a mountain cave outside town.</a:t>
            </a:r>
          </a:p>
          <a:p>
            <a:pPr marL="137160" indent="0">
              <a:buNone/>
            </a:pPr>
            <a:endParaRPr lang="en-US" dirty="0"/>
          </a:p>
        </p:txBody>
      </p:sp>
    </p:spTree>
    <p:extLst>
      <p:ext uri="{BB962C8B-B14F-4D97-AF65-F5344CB8AC3E}">
        <p14:creationId xmlns:p14="http://schemas.microsoft.com/office/powerpoint/2010/main" val="3004729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09160"/>
          </a:xfrm>
        </p:spPr>
        <p:txBody>
          <a:bodyPr>
            <a:normAutofit fontScale="70000" lnSpcReduction="20000"/>
          </a:bodyPr>
          <a:lstStyle/>
          <a:p>
            <a:pPr marL="137160" indent="0">
              <a:buNone/>
            </a:pPr>
            <a:r>
              <a:rPr lang="en-US" dirty="0"/>
              <a:t>613-After several similar experiences, Muhammad finally began to reveal the messages he was receiving to his tribe. Muhammad and his followers were first belittled and ridiculed, then persecuted and physically attacked for departing from traditional Mecca's tribal </a:t>
            </a:r>
            <a:r>
              <a:rPr lang="en-US" dirty="0" smtClean="0"/>
              <a:t>ways.</a:t>
            </a:r>
          </a:p>
          <a:p>
            <a:pPr marL="137160" indent="0">
              <a:buNone/>
            </a:pPr>
            <a:r>
              <a:rPr lang="en-US" dirty="0"/>
              <a:t>622-In </a:t>
            </a:r>
            <a:r>
              <a:rPr lang="en-US" b="1" dirty="0"/>
              <a:t>622</a:t>
            </a:r>
            <a:r>
              <a:rPr lang="en-US" dirty="0"/>
              <a:t>, Muhammad and his few hundred followers left Mecca and traveled to Yathrib, the oasis town where his father was buried</a:t>
            </a:r>
            <a:r>
              <a:rPr lang="en-US" dirty="0" smtClean="0"/>
              <a:t>.</a:t>
            </a:r>
          </a:p>
          <a:p>
            <a:pPr marL="137160" indent="0">
              <a:buNone/>
            </a:pPr>
            <a:r>
              <a:rPr lang="en-US" dirty="0"/>
              <a:t>630-the balance of power had shifted radically away from once-powerful Mecca, toward Muhammad and the Muslims</a:t>
            </a:r>
            <a:r>
              <a:rPr lang="en-US" dirty="0" smtClean="0"/>
              <a:t>.</a:t>
            </a:r>
          </a:p>
          <a:p>
            <a:pPr marL="137160" indent="0">
              <a:buNone/>
            </a:pPr>
            <a:r>
              <a:rPr lang="en-US" dirty="0"/>
              <a:t>630-632-Muhammad returned to live in Medina. In the next three years, he consolidated most of the Arabian Peninsula under Islam. In March, </a:t>
            </a:r>
            <a:r>
              <a:rPr lang="en-US" b="1" dirty="0"/>
              <a:t>632</a:t>
            </a:r>
            <a:r>
              <a:rPr lang="en-US" dirty="0"/>
              <a:t>, he returned to Mecca one last time to perform a pilgrimage, and tens of thousands of Muslims joined him. </a:t>
            </a:r>
            <a:br>
              <a:rPr lang="en-US" dirty="0"/>
            </a:br>
            <a:r>
              <a:rPr lang="en-US" dirty="0"/>
              <a:t/>
            </a:r>
            <a:br>
              <a:rPr lang="en-US" dirty="0"/>
            </a:br>
            <a:r>
              <a:rPr lang="en-US" dirty="0"/>
              <a:t>After the pilgrimage, he returned to Medina. Three months later on </a:t>
            </a:r>
            <a:r>
              <a:rPr lang="en-US" b="1" dirty="0"/>
              <a:t>June 8, 632</a:t>
            </a:r>
            <a:r>
              <a:rPr lang="en-US" dirty="0"/>
              <a:t> he died </a:t>
            </a:r>
            <a:r>
              <a:rPr lang="en-US" dirty="0" smtClean="0"/>
              <a:t>there.</a:t>
            </a:r>
            <a:endParaRPr lang="en-US" dirty="0"/>
          </a:p>
          <a:p>
            <a:pPr marL="137160" indent="0">
              <a:buNone/>
            </a:pPr>
            <a:endParaRPr lang="en-US" dirty="0"/>
          </a:p>
          <a:p>
            <a:pPr marL="137160" indent="0">
              <a:buNone/>
            </a:pPr>
            <a:endParaRPr lang="en-US" dirty="0"/>
          </a:p>
        </p:txBody>
      </p:sp>
      <p:sp>
        <p:nvSpPr>
          <p:cNvPr id="4" name="TextBox 3"/>
          <p:cNvSpPr txBox="1"/>
          <p:nvPr/>
        </p:nvSpPr>
        <p:spPr>
          <a:xfrm>
            <a:off x="1066800" y="457200"/>
            <a:ext cx="7696200" cy="923330"/>
          </a:xfrm>
          <a:prstGeom prst="rect">
            <a:avLst/>
          </a:prstGeom>
          <a:noFill/>
        </p:spPr>
        <p:txBody>
          <a:bodyPr wrap="square" rtlCol="0">
            <a:spAutoFit/>
          </a:bodyPr>
          <a:lstStyle/>
          <a:p>
            <a:r>
              <a:rPr lang="en-US" sz="5400" dirty="0" smtClean="0">
                <a:solidFill>
                  <a:schemeClr val="accent1"/>
                </a:solidFill>
              </a:rPr>
              <a:t>Muhammad’s timeline </a:t>
            </a:r>
            <a:endParaRPr lang="en-US" sz="5400" dirty="0">
              <a:solidFill>
                <a:schemeClr val="accent1"/>
              </a:solidFill>
            </a:endParaRPr>
          </a:p>
        </p:txBody>
      </p:sp>
    </p:spTree>
    <p:extLst>
      <p:ext uri="{BB962C8B-B14F-4D97-AF65-F5344CB8AC3E}">
        <p14:creationId xmlns:p14="http://schemas.microsoft.com/office/powerpoint/2010/main" val="3196944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Spread of </a:t>
            </a:r>
            <a:r>
              <a:rPr lang="en-US" dirty="0" err="1" smtClean="0"/>
              <a:t>islam</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1"/>
            <a:ext cx="8305800" cy="480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781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Pillars of Faith</a:t>
            </a:r>
            <a:endParaRPr lang="es-ES_tradnl" dirty="0"/>
          </a:p>
        </p:txBody>
      </p:sp>
      <p:sp>
        <p:nvSpPr>
          <p:cNvPr id="3" name="Content Placeholder 2"/>
          <p:cNvSpPr>
            <a:spLocks noGrp="1"/>
          </p:cNvSpPr>
          <p:nvPr>
            <p:ph idx="1"/>
          </p:nvPr>
        </p:nvSpPr>
        <p:spPr>
          <a:xfrm>
            <a:off x="457200" y="1219200"/>
            <a:ext cx="8229600" cy="5257800"/>
          </a:xfrm>
        </p:spPr>
        <p:txBody>
          <a:bodyPr>
            <a:normAutofit fontScale="62500" lnSpcReduction="20000"/>
          </a:bodyPr>
          <a:lstStyle/>
          <a:p>
            <a:endParaRPr lang="en-US" dirty="0"/>
          </a:p>
          <a:p>
            <a:r>
              <a:rPr lang="en-US" dirty="0" smtClean="0"/>
              <a:t>The </a:t>
            </a:r>
            <a:r>
              <a:rPr lang="en-US" dirty="0"/>
              <a:t>first pillar of faith states that every Muslim, at least once in their lives have to state their faith by saying, "There is no god but god, and Muhammad is his prophet."</a:t>
            </a:r>
          </a:p>
          <a:p>
            <a:r>
              <a:rPr lang="en-US" dirty="0"/>
              <a:t> The second pillar of Islam is daily prayer. Muslims pray five times a day : Before sunrise, at midday, in late afternoon, right after sunset, and before going to bed. Muslims pray together in a mosque. They believe prayer is proof that someone has accepted Allah.</a:t>
            </a:r>
          </a:p>
          <a:p>
            <a:r>
              <a:rPr lang="en-US" dirty="0"/>
              <a:t> The third pillar of Islam is a yearly donation to charity. Muslims must pay part of their money to a religious official. The money is used for a mosque, for the poor, or to pay debts.</a:t>
            </a:r>
          </a:p>
          <a:p>
            <a:r>
              <a:rPr lang="en-US" dirty="0"/>
              <a:t> The fourth pillar of Islam is fasting-going without food and drink daily during the holy month of Ramadan. The Quran says that Allah began showing himself to Muhammad in this month. Muslims believe that fasting is a way to show that god is more important than one's own body</a:t>
            </a:r>
            <a:r>
              <a:rPr lang="en-US" dirty="0" smtClean="0"/>
              <a:t>.</a:t>
            </a:r>
            <a:endParaRPr lang="en-US" dirty="0"/>
          </a:p>
          <a:p>
            <a:r>
              <a:rPr lang="en-US" dirty="0"/>
              <a:t> The fifth pillar of Islam is the Hajj (A pilgrimage to Mecca). All Muslims must travel to Mecca at least once in their lives if they can. </a:t>
            </a:r>
            <a:endParaRPr lang="es-ES_trad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257800"/>
            <a:ext cx="17526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1" y="5257800"/>
            <a:ext cx="1828800" cy="1565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1" y="5257800"/>
            <a:ext cx="1828799" cy="1641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1" y="5276418"/>
            <a:ext cx="1676399" cy="1623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6601" y="5276418"/>
            <a:ext cx="2057400" cy="1623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8452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Teachings</a:t>
            </a:r>
            <a:endParaRPr lang="es-ES_tradnl" dirty="0"/>
          </a:p>
        </p:txBody>
      </p:sp>
      <p:sp>
        <p:nvSpPr>
          <p:cNvPr id="3" name="Content Placeholder 2"/>
          <p:cNvSpPr>
            <a:spLocks noGrp="1"/>
          </p:cNvSpPr>
          <p:nvPr>
            <p:ph idx="1"/>
          </p:nvPr>
        </p:nvSpPr>
        <p:spPr/>
        <p:txBody>
          <a:bodyPr>
            <a:normAutofit fontScale="55000" lnSpcReduction="20000"/>
          </a:bodyPr>
          <a:lstStyle/>
          <a:p>
            <a:pPr marL="137160" indent="0">
              <a:buNone/>
            </a:pPr>
            <a:endParaRPr lang="en-US" dirty="0"/>
          </a:p>
          <a:p>
            <a:r>
              <a:rPr lang="en-US" dirty="0"/>
              <a:t>  Quran- After Muhammad, a lot of his followers collected his teachings and wrote them down to form the book known as the Quran. The central teachings in the Quran is that there is only one God-Allah-and that Muhammad is the prophet. Islam teaches that the world is going to end one day and that those who have obeyed his orders will be granted life in paradise. According to the Quran, paradise is a beautiful garden full of fine food and drink and people who have not obeyed God will suffer. Like other holy books, the Quran describes acts of worship, guidelines for moral behavior, and rules for social life. The Quran also says what Muslims shouldn't eat or drink</a:t>
            </a:r>
            <a:r>
              <a:rPr lang="en-US" dirty="0" smtClean="0"/>
              <a:t>.</a:t>
            </a:r>
            <a:endParaRPr lang="en-US" dirty="0"/>
          </a:p>
          <a:p>
            <a:r>
              <a:rPr lang="en-US" dirty="0"/>
              <a:t>  Sunnah- The Sunnah refers to the way Muhammad lived, which provides a example for the duties and the way of life expected of Muslims. The Sunnnah guides Muslims' behavior. The Sunnah also provides guidelines for relations in business and government.</a:t>
            </a:r>
          </a:p>
          <a:p>
            <a:r>
              <a:rPr lang="en-US" dirty="0"/>
              <a:t>  Shariah-Shariah is a system based on Islamic sources and human reason that judges the rightness of actions an individual or community might take. Shariah sets rewards for good behavior and punishments for crimes.</a:t>
            </a:r>
          </a:p>
          <a:p>
            <a:r>
              <a:rPr lang="en-US" dirty="0"/>
              <a:t>  Jihad-Jihad means "to make an effort, or to struggle." Jihad refers to the emotional struggle people go through in their effort to obey God and behave according to Islamic ways. The word Jihad has been translated as "holy war</a:t>
            </a:r>
            <a:r>
              <a:rPr lang="en-US" dirty="0" smtClean="0"/>
              <a: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181600"/>
            <a:ext cx="20574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5181601"/>
            <a:ext cx="22098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5181601"/>
            <a:ext cx="2362200" cy="1562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5181600"/>
            <a:ext cx="23622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0697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effectLst/>
                <a:latin typeface="Calibri"/>
              </a:rPr>
              <a:t>Achievements</a:t>
            </a:r>
            <a:endParaRPr lang="en-US" dirty="0"/>
          </a:p>
        </p:txBody>
      </p:sp>
      <p:sp>
        <p:nvSpPr>
          <p:cNvPr id="3" name="Content Placeholder 2"/>
          <p:cNvSpPr>
            <a:spLocks noGrp="1"/>
          </p:cNvSpPr>
          <p:nvPr>
            <p:ph idx="1"/>
          </p:nvPr>
        </p:nvSpPr>
        <p:spPr/>
        <p:txBody>
          <a:bodyPr/>
          <a:lstStyle/>
          <a:p>
            <a:pPr marL="342900" fontAlgn="ctr">
              <a:spcBef>
                <a:spcPts val="0"/>
              </a:spcBef>
              <a:buFont typeface="Arial"/>
              <a:buChar char="•"/>
            </a:pPr>
            <a:r>
              <a:rPr lang="en-US" dirty="0">
                <a:latin typeface="Calibri"/>
              </a:rPr>
              <a:t>Muslim forces unite Arabia .</a:t>
            </a:r>
            <a:endParaRPr lang="en-US" dirty="0"/>
          </a:p>
          <a:p>
            <a:pPr marL="342900" fontAlgn="ctr">
              <a:spcBef>
                <a:spcPts val="0"/>
              </a:spcBef>
              <a:buFont typeface="Arial"/>
              <a:buChar char="•"/>
            </a:pPr>
            <a:r>
              <a:rPr lang="en-US" dirty="0">
                <a:latin typeface="Calibri"/>
              </a:rPr>
              <a:t>Cordoba becomes the capital of Muslim Spain. </a:t>
            </a:r>
            <a:endParaRPr lang="en-US" dirty="0"/>
          </a:p>
          <a:p>
            <a:pPr marL="342900" fontAlgn="ctr">
              <a:spcBef>
                <a:spcPts val="0"/>
              </a:spcBef>
              <a:buFont typeface="Arial"/>
              <a:buChar char="•"/>
            </a:pPr>
            <a:r>
              <a:rPr lang="en-US" dirty="0">
                <a:latin typeface="Calibri"/>
              </a:rPr>
              <a:t>Ibn Battutah begins his world travels .</a:t>
            </a:r>
            <a:endParaRPr lang="en-US" dirty="0"/>
          </a:p>
          <a:p>
            <a:pPr marL="342900" fontAlgn="ctr">
              <a:spcBef>
                <a:spcPts val="0"/>
              </a:spcBef>
              <a:buFont typeface="Arial"/>
              <a:buChar char="•"/>
            </a:pPr>
            <a:r>
              <a:rPr lang="en-US" dirty="0">
                <a:latin typeface="Calibri"/>
              </a:rPr>
              <a:t>The Ottomans capture Constantinople. </a:t>
            </a:r>
            <a:endParaRPr lang="en-US" dirty="0"/>
          </a:p>
          <a:p>
            <a:pPr marL="342900" fontAlgn="ctr">
              <a:spcBef>
                <a:spcPts val="0"/>
              </a:spcBef>
              <a:buFont typeface="Arial"/>
              <a:buChar char="•"/>
            </a:pPr>
            <a:r>
              <a:rPr lang="en-US" dirty="0">
                <a:latin typeface="Calibri"/>
              </a:rPr>
              <a:t>The Safavids conquer persia </a:t>
            </a:r>
            <a:endParaRPr lang="en-US" dirty="0"/>
          </a:p>
          <a:p>
            <a:pPr marL="342900" fontAlgn="ctr">
              <a:spcBef>
                <a:spcPts val="0"/>
              </a:spcBef>
              <a:buFont typeface="Arial"/>
              <a:buChar char="•"/>
            </a:pPr>
            <a:r>
              <a:rPr lang="en-US" dirty="0">
                <a:latin typeface="Calibri"/>
              </a:rPr>
              <a:t>Shah </a:t>
            </a:r>
            <a:endParaRPr lang="en-US" dirty="0"/>
          </a:p>
          <a:p>
            <a:pPr marL="137160" indent="0">
              <a:buNone/>
            </a:pPr>
            <a:endParaRPr lang="en-US" dirty="0"/>
          </a:p>
        </p:txBody>
      </p:sp>
    </p:spTree>
    <p:extLst>
      <p:ext uri="{BB962C8B-B14F-4D97-AF65-F5344CB8AC3E}">
        <p14:creationId xmlns:p14="http://schemas.microsoft.com/office/powerpoint/2010/main" val="2662410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s-ES_tradnl" dirty="0"/>
          </a:p>
        </p:txBody>
      </p:sp>
      <p:sp>
        <p:nvSpPr>
          <p:cNvPr id="3" name="Content Placeholder 2"/>
          <p:cNvSpPr>
            <a:spLocks noGrp="1"/>
          </p:cNvSpPr>
          <p:nvPr>
            <p:ph idx="1"/>
          </p:nvPr>
        </p:nvSpPr>
        <p:spPr/>
        <p:txBody>
          <a:bodyPr>
            <a:normAutofit fontScale="77500" lnSpcReduction="20000"/>
          </a:bodyPr>
          <a:lstStyle/>
          <a:p>
            <a:r>
              <a:rPr lang="en-US" dirty="0"/>
              <a:t> Judaism, Christianity, and Islam are monotheistic religions which is based on the believe of only one god. All three religions believe that there is only one god, in Christianity he is called Jesus, in Islam he's called Allah, and in Judaism he's called Buddha. They all have holy books with different names, in Christianity it's called the bible, in Islam it's called the Quran, and in Judaism it's called the Torah. Christians, Muslims, and Jews all have a place to worship their god but Christians worship in a place called church, Muslim worship in a place called Quran, and Jews worship in a place called the synagogue. They also have many of the same prophets like, Muhammad taught prophets such as Abraham, Moses, and Jesus had lived in earlier times. Muslims believe that there is an after life when you die, Christians and Jews believed in the same thing.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979447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203</TotalTime>
  <Words>1894</Words>
  <Application>Microsoft Office PowerPoint</Application>
  <PresentationFormat>On-screen Show (4:3)</PresentationFormat>
  <Paragraphs>81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Islam Group Project</vt:lpstr>
      <vt:lpstr>Geography</vt:lpstr>
      <vt:lpstr>Muhammad’s timeline </vt:lpstr>
      <vt:lpstr>PowerPoint Presentation</vt:lpstr>
      <vt:lpstr>Spread of islam  </vt:lpstr>
      <vt:lpstr>Five Pillars of Faith</vt:lpstr>
      <vt:lpstr>Teachings</vt:lpstr>
      <vt:lpstr>Achievements</vt:lpstr>
      <vt:lpstr>Comparison</vt:lpstr>
      <vt:lpstr>Comparisons of Monotheistic Religions</vt:lpstr>
      <vt:lpstr>Ottoman Empire </vt:lpstr>
      <vt:lpstr>Safavid Empire</vt:lpstr>
      <vt:lpstr>Mughal Empire</vt:lpstr>
      <vt:lpstr>Pictures of Empires</vt:lpstr>
      <vt:lpstr>Sunni and Shia </vt:lpstr>
      <vt:lpstr>Map of Sunni and Shia</vt:lpstr>
      <vt:lpstr>Role of Woman in Islam</vt:lpstr>
      <vt:lpstr>PowerPoint Presentation</vt:lpstr>
      <vt:lpstr>Links</vt:lpstr>
    </vt:vector>
  </TitlesOfParts>
  <Company>San Diego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Islam Group Project</dc:title>
  <dc:creator>Student</dc:creator>
  <cp:lastModifiedBy>Christine Miller</cp:lastModifiedBy>
  <cp:revision>18</cp:revision>
  <dcterms:created xsi:type="dcterms:W3CDTF">2012-12-12T20:16:01Z</dcterms:created>
  <dcterms:modified xsi:type="dcterms:W3CDTF">2012-12-17T22:29:05Z</dcterms:modified>
</cp:coreProperties>
</file>